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Inknut Antiqua Medium Bold" panose="020B0604020202020204" charset="-1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ileron Regular Bold" panose="020B0604020202020204" charset="-18"/>
      <p:regular r:id="rId30"/>
    </p:embeddedFont>
    <p:embeddedFont>
      <p:font typeface="Aileron Regular" panose="020B0604020202020204" charset="-18"/>
      <p:regular r:id="rId31"/>
    </p:embeddedFont>
    <p:embeddedFont>
      <p:font typeface="Aileron Regular Italics" panose="020B0604020202020204" charset="-18"/>
      <p:regular r:id="rId32"/>
    </p:embeddedFont>
    <p:embeddedFont>
      <p:font typeface="Arimo" panose="020B0604020202020204" charset="0"/>
      <p:regular r:id="rId33"/>
    </p:embeddedFont>
    <p:embeddedFont>
      <p:font typeface="Space Mono" panose="020B0604020202020204" charset="-18"/>
      <p:regular r:id="rId34"/>
    </p:embeddedFont>
    <p:embeddedFont>
      <p:font typeface="Aileron Heavy" panose="020B0604020202020204" charset="-18"/>
      <p:regular r:id="rId35"/>
    </p:embeddedFont>
    <p:embeddedFont>
      <p:font typeface="Aileron Heavy Bold" panose="020B0604020202020204" charset="-18"/>
      <p:regular r:id="rId36"/>
    </p:embeddedFont>
    <p:embeddedFont>
      <p:font typeface="Arimo Italics" panose="020B0604020202020204" charset="0"/>
      <p:regular r:id="rId37"/>
    </p:embeddedFont>
    <p:embeddedFont>
      <p:font typeface="Muli Regular" panose="020B0604020202020204" charset="-18"/>
      <p:regular r:id="rId38"/>
    </p:embeddedFont>
    <p:embeddedFont>
      <p:font typeface="Muli Bold Bold" panose="020B0604020202020204" charset="-18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593" autoAdjust="0"/>
  </p:normalViewPr>
  <p:slideViewPr>
    <p:cSldViewPr>
      <p:cViewPr varScale="1">
        <p:scale>
          <a:sx n="64" d="100"/>
          <a:sy n="64" d="100"/>
        </p:scale>
        <p:origin x="11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Europska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 </a:t>
            </a:r>
            <a:r>
              <a:rPr lang="en-US" dirty="0" err="1"/>
              <a:t>državama</a:t>
            </a:r>
            <a:r>
              <a:rPr lang="en-US" dirty="0"/>
              <a:t> </a:t>
            </a:r>
            <a:r>
              <a:rPr lang="en-US" dirty="0" err="1"/>
              <a:t>članicama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preporukama</a:t>
            </a:r>
            <a:r>
              <a:rPr lang="en-US" dirty="0"/>
              <a:t> </a:t>
            </a:r>
            <a:r>
              <a:rPr lang="en-US" dirty="0" err="1"/>
              <a:t>nalaže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politika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ostvarivanja</a:t>
            </a:r>
            <a:r>
              <a:rPr lang="en-US" dirty="0"/>
              <a:t> </a:t>
            </a:r>
            <a:r>
              <a:rPr lang="en-US" dirty="0" err="1"/>
              <a:t>otvorenog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formiranja</a:t>
            </a:r>
            <a:r>
              <a:rPr lang="en-US" dirty="0"/>
              <a:t> </a:t>
            </a:r>
            <a:r>
              <a:rPr lang="en-US" dirty="0" err="1"/>
              <a:t>europskog</a:t>
            </a:r>
            <a:r>
              <a:rPr lang="en-US" dirty="0"/>
              <a:t> </a:t>
            </a:r>
            <a:r>
              <a:rPr lang="en-US" dirty="0" err="1"/>
              <a:t>istraživačkog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, a </a:t>
            </a:r>
            <a:r>
              <a:rPr lang="en-US" dirty="0" err="1"/>
              <a:t>regulira</a:t>
            </a:r>
            <a:r>
              <a:rPr lang="en-US" dirty="0"/>
              <a:t>: </a:t>
            </a:r>
            <a:r>
              <a:rPr lang="en-US" dirty="0" err="1"/>
              <a:t>otvoreni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znanstvenim</a:t>
            </a:r>
            <a:r>
              <a:rPr lang="en-US" dirty="0"/>
              <a:t> </a:t>
            </a:r>
            <a:r>
              <a:rPr lang="en-US" dirty="0" err="1"/>
              <a:t>publikacijama</a:t>
            </a:r>
            <a:r>
              <a:rPr lang="en-US" dirty="0"/>
              <a:t>,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istraživačkim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otvoren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), </a:t>
            </a:r>
            <a:r>
              <a:rPr lang="en-US" dirty="0" err="1"/>
              <a:t>čuvanje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ponovnu</a:t>
            </a:r>
            <a:r>
              <a:rPr lang="en-US" dirty="0"/>
              <a:t> </a:t>
            </a:r>
            <a:r>
              <a:rPr lang="en-US" dirty="0" err="1"/>
              <a:t>uporabu</a:t>
            </a:r>
            <a:r>
              <a:rPr lang="en-US" dirty="0"/>
              <a:t> </a:t>
            </a:r>
            <a:r>
              <a:rPr lang="en-US" dirty="0" err="1"/>
              <a:t>znanstvenih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en-US" dirty="0" err="1"/>
              <a:t>infrastrukture</a:t>
            </a:r>
            <a:r>
              <a:rPr lang="en-US" dirty="0"/>
              <a:t> za </a:t>
            </a:r>
            <a:r>
              <a:rPr lang="en-US" dirty="0" err="1"/>
              <a:t>otvorenu</a:t>
            </a:r>
            <a:r>
              <a:rPr lang="en-US" dirty="0"/>
              <a:t> </a:t>
            </a:r>
            <a:r>
              <a:rPr lang="en-US" dirty="0" err="1"/>
              <a:t>znanost</a:t>
            </a:r>
            <a:r>
              <a:rPr lang="en-US" dirty="0"/>
              <a:t>, </a:t>
            </a:r>
            <a:r>
              <a:rPr lang="en-US" dirty="0" err="1"/>
              <a:t>Vještine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kompetencije</a:t>
            </a:r>
            <a:r>
              <a:rPr lang="en-US" dirty="0"/>
              <a:t> (</a:t>
            </a:r>
            <a:r>
              <a:rPr lang="en-US" dirty="0" err="1"/>
              <a:t>istraživača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osoblja</a:t>
            </a:r>
            <a:r>
              <a:rPr lang="en-US" dirty="0"/>
              <a:t> </a:t>
            </a:r>
            <a:r>
              <a:rPr lang="en-US" dirty="0" err="1"/>
              <a:t>akademskih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znanstvenih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), </a:t>
            </a:r>
            <a:r>
              <a:rPr lang="en-US" dirty="0" err="1"/>
              <a:t>poticaje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nagrade</a:t>
            </a:r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Gentil-Beccot</a:t>
            </a:r>
            <a:r>
              <a:rPr lang="en-US" dirty="0"/>
              <a:t>, Mele and Brooks (2009) found that free and immediate online dissemination of preprints creates a considerable citation advantage in high-energy physics (HEP). This is also caused by the</a:t>
            </a:r>
          </a:p>
          <a:p>
            <a:pPr lvl="0"/>
            <a:r>
              <a:rPr lang="en-US" dirty="0"/>
              <a:t>fact that in the field of HEP, researchers have the tendency to cite pre-print versions of the paper before</a:t>
            </a:r>
          </a:p>
          <a:p>
            <a:pPr lvl="0"/>
            <a:r>
              <a:rPr lang="en-US" dirty="0"/>
              <a:t>publication (Figure 1.5). In addition, the analysis of Internet clickstreams in the leading digital libraries</a:t>
            </a:r>
          </a:p>
          <a:p>
            <a:pPr lvl="0"/>
            <a:r>
              <a:rPr lang="en-US" dirty="0"/>
              <a:t>reveals that high-energy physics scientists have the tendency to prefer to download articles from</a:t>
            </a:r>
          </a:p>
          <a:p>
            <a:pPr lvl="0"/>
            <a:r>
              <a:rPr lang="en-US" dirty="0"/>
              <a:t>repositories rather than journal websites (HEP scientists are between four and eight times more likely to</a:t>
            </a:r>
          </a:p>
          <a:p>
            <a:pPr lvl="0"/>
            <a:r>
              <a:rPr lang="en-US" dirty="0"/>
              <a:t>download an article from </a:t>
            </a:r>
            <a:r>
              <a:rPr lang="en-US" dirty="0" err="1"/>
              <a:t>arXiv</a:t>
            </a:r>
            <a:r>
              <a:rPr lang="en-US" dirty="0"/>
              <a:t> rather than its final published version on a journal website).</a:t>
            </a:r>
          </a:p>
          <a:p>
            <a:pPr lvl="0"/>
            <a:r>
              <a:rPr lang="en-US" dirty="0"/>
              <a:t>https://www.oecd-ilibrary.org/docserver/5jrs2f963zs1-en.pdf?expires=1642667975&amp;id=id&amp;accname=guest&amp;checksum=27770428D74FCB50EFADDB3F1FD1026B , str. 24.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5.svg"/><Relationship Id="rId5" Type="http://schemas.openxmlformats.org/officeDocument/2006/relationships/image" Target="../media/image16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hyperlink" Target="https://dspace.mit.edu/handle/1721.1/4943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2.sherpa.ac.uk/romeo/" TargetMode="Externa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v2.sherpa.ac.uk/id/publication/11456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v2.sherpa.ac.uk/id/publication/24799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hyperlink" Target="https://v2.sherpa.ac.uk/id/publication/16837" TargetMode="External"/><Relationship Id="rId4" Type="http://schemas.openxmlformats.org/officeDocument/2006/relationships/image" Target="../media/image15.svg"/><Relationship Id="rId9" Type="http://schemas.openxmlformats.org/officeDocument/2006/relationships/image" Target="../media/image37.svg"/><Relationship Id="rId14" Type="http://schemas.openxmlformats.org/officeDocument/2006/relationships/hyperlink" Target="https://v2.sherpa.ac.uk/id/publication/138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3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zitorij.fesb.unist.hr/" TargetMode="External"/><Relationship Id="rId3" Type="http://schemas.openxmlformats.org/officeDocument/2006/relationships/image" Target="../media/image24.svg"/><Relationship Id="rId7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v2.sherpa.ac.uk/id/publication/13808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iencedirect.com/science/article/abs/pii/S0959652619325156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21.png"/><Relationship Id="rId10" Type="http://schemas.openxmlformats.org/officeDocument/2006/relationships/hyperlink" Target="https://www.bib.irb.hr/1020812" TargetMode="External"/><Relationship Id="rId4" Type="http://schemas.openxmlformats.org/officeDocument/2006/relationships/image" Target="../media/image24.sv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36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13636" TargetMode="External"/><Relationship Id="rId7" Type="http://schemas.openxmlformats.org/officeDocument/2006/relationships/hyperlink" Target="https://eur-lex.europa.eu/legal-content/HR/TXT/PDF/?uri=CELEX:32018H0790&amp;from=HR" TargetMode="External"/><Relationship Id="rId2" Type="http://schemas.openxmlformats.org/officeDocument/2006/relationships/hyperlink" Target="https://doi.org/10.1108/LHT-05-2021-01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er.unizg.hr/oa2012/deklaracija" TargetMode="External"/><Relationship Id="rId5" Type="http://schemas.openxmlformats.org/officeDocument/2006/relationships/hyperlink" Target="https://doi.org/10.1016/j.jbusres.2017.12.043" TargetMode="External"/><Relationship Id="rId4" Type="http://schemas.openxmlformats.org/officeDocument/2006/relationships/hyperlink" Target="http://www.dlib.org/dlib/june04/harnad/06harnad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5rVH1KGBC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98918" y="609475"/>
            <a:ext cx="2151110" cy="20005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05200" y="-1161387"/>
            <a:ext cx="2151110" cy="2000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1139" y="8986654"/>
            <a:ext cx="2151110" cy="2000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355209" y="1332320"/>
            <a:ext cx="2599946" cy="10659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88667" y="3140243"/>
            <a:ext cx="2692088" cy="1103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1139" y="6701427"/>
            <a:ext cx="2151110" cy="20005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612868" y="6005094"/>
            <a:ext cx="5551307" cy="20609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995990" y="8255530"/>
            <a:ext cx="4507485" cy="123155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6334" y="1642364"/>
            <a:ext cx="10876908" cy="388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43"/>
              </a:lnSpc>
            </a:pPr>
            <a:r>
              <a:rPr lang="en-US" sz="13767" spc="-137" dirty="0" err="1">
                <a:solidFill>
                  <a:srgbClr val="FFFFFF"/>
                </a:solidFill>
                <a:latin typeface="Aileron Heavy"/>
              </a:rPr>
              <a:t>Otvoreni</a:t>
            </a:r>
            <a:r>
              <a:rPr lang="en-US" sz="13767" spc="-137" dirty="0">
                <a:solidFill>
                  <a:srgbClr val="FFFFFF"/>
                </a:solidFill>
                <a:latin typeface="Aileron Heavy"/>
              </a:rPr>
              <a:t> </a:t>
            </a:r>
            <a:r>
              <a:rPr lang="en-US" sz="13767" spc="-137" dirty="0" err="1">
                <a:solidFill>
                  <a:srgbClr val="FFFFFF"/>
                </a:solidFill>
                <a:latin typeface="Aileron Heavy"/>
              </a:rPr>
              <a:t>pristup</a:t>
            </a:r>
            <a:r>
              <a:rPr lang="en-US" sz="13767" spc="-137" dirty="0">
                <a:solidFill>
                  <a:srgbClr val="FFFFFF"/>
                </a:solidFill>
                <a:latin typeface="Aileron Heavy"/>
              </a:rPr>
              <a:t> (OA)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3228" y="6423554"/>
            <a:ext cx="7401975" cy="3663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ileron Regular"/>
              </a:rPr>
              <a:t>Ljiljana Poljak </a:t>
            </a:r>
            <a:r>
              <a:rPr lang="en-US" sz="5199" dirty="0" err="1">
                <a:solidFill>
                  <a:srgbClr val="FFFFFF"/>
                </a:solidFill>
                <a:latin typeface="Aileron Regular"/>
              </a:rPr>
              <a:t>Bilić</a:t>
            </a:r>
            <a:endParaRPr lang="en-US" sz="5199" dirty="0">
              <a:solidFill>
                <a:srgbClr val="FFFFFF"/>
              </a:solidFill>
              <a:latin typeface="Aileron Regular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ileron Regular"/>
              </a:rPr>
              <a:t>Petra </a:t>
            </a:r>
            <a:r>
              <a:rPr lang="en-US" sz="5199" dirty="0" err="1">
                <a:solidFill>
                  <a:srgbClr val="FFFFFF"/>
                </a:solidFill>
                <a:latin typeface="Aileron Regular"/>
              </a:rPr>
              <a:t>Zoranović</a:t>
            </a:r>
            <a:endParaRPr lang="hr-HR" sz="5199" dirty="0">
              <a:solidFill>
                <a:srgbClr val="FFFFFF"/>
              </a:solidFill>
              <a:latin typeface="Aileron Regular"/>
            </a:endParaRPr>
          </a:p>
          <a:p>
            <a:pPr algn="ctr">
              <a:lnSpc>
                <a:spcPts val="7279"/>
              </a:lnSpc>
            </a:pPr>
            <a:r>
              <a:rPr lang="hr-HR" sz="5199" dirty="0">
                <a:solidFill>
                  <a:srgbClr val="FFFFFF"/>
                </a:solidFill>
                <a:latin typeface="Aileron Regular"/>
              </a:rPr>
              <a:t>Barbara </a:t>
            </a:r>
            <a:r>
              <a:rPr lang="hr-HR" sz="5199" dirty="0" err="1">
                <a:solidFill>
                  <a:srgbClr val="FFFFFF"/>
                </a:solidFill>
                <a:latin typeface="Aileron Regular"/>
              </a:rPr>
              <a:t>Konjevod</a:t>
            </a:r>
            <a:r>
              <a:rPr lang="hr-HR" sz="5199" dirty="0">
                <a:solidFill>
                  <a:srgbClr val="FFFFFF"/>
                </a:solidFill>
                <a:latin typeface="Aileron Regular"/>
              </a:rPr>
              <a:t> </a:t>
            </a:r>
            <a:endParaRPr lang="en-US" sz="5199" dirty="0">
              <a:solidFill>
                <a:srgbClr val="FFFFFF"/>
              </a:solidFill>
              <a:latin typeface="Aileron Regular"/>
            </a:endParaRPr>
          </a:p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FFFFFF"/>
                </a:solidFill>
                <a:latin typeface="Aileron Regular"/>
              </a:rPr>
              <a:t>27. </a:t>
            </a:r>
            <a:r>
              <a:rPr lang="en-US" sz="5200" dirty="0" err="1">
                <a:solidFill>
                  <a:srgbClr val="FFFFFF"/>
                </a:solidFill>
                <a:latin typeface="Aileron Regular"/>
              </a:rPr>
              <a:t>siječnja</a:t>
            </a:r>
            <a:r>
              <a:rPr lang="en-US" sz="5200" dirty="0">
                <a:solidFill>
                  <a:srgbClr val="FFFFFF"/>
                </a:solidFill>
                <a:latin typeface="Aileron Regular"/>
              </a:rPr>
              <a:t> 2022.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92500" y="10160000"/>
            <a:ext cx="2095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6192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" name="TextBox 4"/>
          <p:cNvSpPr txBox="1"/>
          <p:nvPr/>
        </p:nvSpPr>
        <p:spPr>
          <a:xfrm>
            <a:off x="1439762" y="2714264"/>
            <a:ext cx="5209335" cy="369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165">
                <a:solidFill>
                  <a:srgbClr val="3EC688"/>
                </a:solidFill>
                <a:latin typeface="Aileron Regular"/>
              </a:rPr>
              <a:t>Zeleni put </a:t>
            </a:r>
          </a:p>
          <a:p>
            <a:pPr>
              <a:lnSpc>
                <a:spcPts val="4050"/>
              </a:lnSpc>
            </a:pPr>
            <a:endParaRPr lang="en-US" sz="3300" spc="165">
              <a:solidFill>
                <a:srgbClr val="3EC688"/>
              </a:solidFill>
              <a:latin typeface="Aileron Regular"/>
            </a:endParaRPr>
          </a:p>
          <a:p>
            <a:pPr>
              <a:lnSpc>
                <a:spcPts val="4050"/>
              </a:lnSpc>
            </a:pPr>
            <a:r>
              <a:rPr lang="en-US" sz="2700" spc="135">
                <a:solidFill>
                  <a:srgbClr val="000000"/>
                </a:solidFill>
                <a:latin typeface="Aileron Regular"/>
              </a:rPr>
              <a:t>Rad objavljen u časopisu s pretplatom, a dopuštena verzija rada pohranjena u repozitorij (s odgodom)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8604" y="5143500"/>
            <a:ext cx="2110792" cy="33095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66508" y="885825"/>
            <a:ext cx="11026638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  <a:spcBef>
                <a:spcPct val="0"/>
              </a:spcBef>
            </a:pPr>
            <a:r>
              <a:rPr lang="en-US" sz="4700" spc="235">
                <a:solidFill>
                  <a:srgbClr val="37C9EF"/>
                </a:solidFill>
                <a:latin typeface="Aileron Heavy"/>
              </a:rPr>
              <a:t>Vrste otvorenog pristupa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43290" y="2714264"/>
            <a:ext cx="5316010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165">
                <a:solidFill>
                  <a:srgbClr val="F7CE4D"/>
                </a:solidFill>
                <a:latin typeface="Aileron Regular"/>
              </a:rPr>
              <a:t>Zlatni put</a:t>
            </a:r>
          </a:p>
          <a:p>
            <a:pPr algn="l">
              <a:lnSpc>
                <a:spcPts val="4050"/>
              </a:lnSpc>
              <a:spcBef>
                <a:spcPct val="0"/>
              </a:spcBef>
            </a:pPr>
            <a:endParaRPr lang="en-US" sz="3300" spc="165">
              <a:solidFill>
                <a:srgbClr val="F7CE4D"/>
              </a:solidFill>
              <a:latin typeface="Aileron Regular"/>
            </a:endParaRPr>
          </a:p>
          <a:p>
            <a:pPr>
              <a:lnSpc>
                <a:spcPts val="4050"/>
              </a:lnSpc>
              <a:spcBef>
                <a:spcPct val="0"/>
              </a:spcBef>
            </a:pPr>
            <a:r>
              <a:rPr lang="en-US" sz="2700" spc="135">
                <a:solidFill>
                  <a:srgbClr val="000000"/>
                </a:solidFill>
                <a:latin typeface="Aileron Regular"/>
              </a:rPr>
              <a:t>Plaćena objava rada (APC) u časopisu u otvorenom pristupu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342900" y="3512119"/>
            <a:ext cx="5728067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Pohrana</a:t>
            </a:r>
          </a:p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Upravljanje</a:t>
            </a:r>
          </a:p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Pristup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385167" y="0"/>
            <a:ext cx="10367164" cy="7868918"/>
            <a:chOff x="0" y="0"/>
            <a:chExt cx="4286232" cy="3253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6232" cy="3253350"/>
            </a:xfrm>
            <a:custGeom>
              <a:avLst/>
              <a:gdLst/>
              <a:ahLst/>
              <a:cxnLst/>
              <a:rect l="l" t="t" r="r" b="b"/>
              <a:pathLst>
                <a:path w="4286232" h="3253350">
                  <a:moveTo>
                    <a:pt x="4161772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61772" y="0"/>
                  </a:lnTo>
                  <a:cubicBezTo>
                    <a:pt x="4230352" y="0"/>
                    <a:pt x="4286232" y="55880"/>
                    <a:pt x="4286232" y="124460"/>
                  </a:cubicBezTo>
                  <a:lnTo>
                    <a:pt x="4286232" y="3128890"/>
                  </a:lnTo>
                  <a:cubicBezTo>
                    <a:pt x="4286232" y="3197470"/>
                    <a:pt x="4230352" y="3253350"/>
                    <a:pt x="4161772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989296" y="1320382"/>
            <a:ext cx="11270004" cy="10017239"/>
            <a:chOff x="0" y="0"/>
            <a:chExt cx="4013236" cy="3567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13236" cy="3567128"/>
            </a:xfrm>
            <a:custGeom>
              <a:avLst/>
              <a:gdLst/>
              <a:ahLst/>
              <a:cxnLst/>
              <a:rect l="l" t="t" r="r" b="b"/>
              <a:pathLst>
                <a:path w="4013236" h="3567128">
                  <a:moveTo>
                    <a:pt x="3888776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88776" y="0"/>
                  </a:lnTo>
                  <a:cubicBezTo>
                    <a:pt x="3957356" y="0"/>
                    <a:pt x="4013236" y="55880"/>
                    <a:pt x="4013236" y="124460"/>
                  </a:cubicBezTo>
                  <a:lnTo>
                    <a:pt x="4013236" y="3442668"/>
                  </a:lnTo>
                  <a:cubicBezTo>
                    <a:pt x="4013236" y="3511248"/>
                    <a:pt x="3957356" y="3567128"/>
                    <a:pt x="3888776" y="3567128"/>
                  </a:cubicBezTo>
                  <a:close/>
                </a:path>
              </a:pathLst>
            </a:custGeom>
            <a:solidFill>
              <a:srgbClr val="407D9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362615" y="1881883"/>
            <a:ext cx="9975523" cy="94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ocjenski radovi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radovi objavljeni u časopisu ili zborniku 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poglavlja u knjizi i knjige 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likovna i audiovizualna građa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skup podataka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obrazovni sadržaj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ostala dokumentacija (izvještaji, elaborati, studije i sl.) </a:t>
            </a:r>
          </a:p>
          <a:p>
            <a:pPr algn="ctr">
              <a:lnSpc>
                <a:spcPts val="7215"/>
              </a:lnSpc>
            </a:pPr>
            <a:endParaRPr lang="en-US" sz="4800">
              <a:solidFill>
                <a:srgbClr val="FFFFFF"/>
              </a:solidFill>
              <a:latin typeface="Aileron Regular"/>
            </a:endParaRPr>
          </a:p>
          <a:p>
            <a:pPr algn="ctr">
              <a:lnSpc>
                <a:spcPts val="7215"/>
              </a:lnSpc>
            </a:pPr>
            <a:endParaRPr lang="en-US" sz="480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42267" y="135255"/>
            <a:ext cx="10367164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75C7FB"/>
                </a:solidFill>
                <a:latin typeface="Aileron Regular Bold"/>
              </a:rPr>
              <a:t>Digitalna građa: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717" y="1611846"/>
            <a:ext cx="4849550" cy="112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263E81"/>
                </a:solidFill>
                <a:latin typeface="Aileron Heavy Bold"/>
              </a:rPr>
              <a:t>Repozitorij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77751" y="7285352"/>
            <a:ext cx="6287852" cy="3678809"/>
            <a:chOff x="0" y="0"/>
            <a:chExt cx="1923367" cy="112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617688" y="523217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920235" y="7417916"/>
            <a:ext cx="1978908" cy="1840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946092" y="3283793"/>
            <a:ext cx="218527" cy="2185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3158" y="7807195"/>
            <a:ext cx="2414842" cy="228202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10800000">
            <a:off x="17236437" y="9373452"/>
            <a:ext cx="720315" cy="720315"/>
            <a:chOff x="0" y="0"/>
            <a:chExt cx="960421" cy="96042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3" name="Picture 13">
            <a:hlinkClick r:id="rId14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640941" y="1462722"/>
            <a:ext cx="12295107" cy="84463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3874" y="212566"/>
            <a:ext cx="11640745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75C7FB"/>
                </a:solidFill>
                <a:latin typeface="Aileron Heavy"/>
              </a:rPr>
              <a:t>Primjer dobre prakse: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5611" y="1723108"/>
            <a:ext cx="16703689" cy="1788771"/>
            <a:chOff x="0" y="0"/>
            <a:chExt cx="22271585" cy="2385028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22271585" cy="136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66"/>
                </a:lnSpc>
              </a:pPr>
              <a:r>
                <a:rPr lang="en-US" sz="7060" spc="-70">
                  <a:solidFill>
                    <a:srgbClr val="0048CD"/>
                  </a:solidFill>
                  <a:latin typeface="Aileron Heavy"/>
                </a:rPr>
                <a:t>Može li rad biti objavljen u repozitoriju?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94073"/>
              <a:ext cx="17839226" cy="59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92780" y="3648188"/>
            <a:ext cx="13429351" cy="185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017">
                <a:solidFill>
                  <a:srgbClr val="0048CD"/>
                </a:solidFill>
                <a:latin typeface="Aileron Regular"/>
              </a:rPr>
              <a:t> Ovisi o politici izdavača o samoarhiviranju i stavljanju rada u otvoreni pristup. </a:t>
            </a:r>
          </a:p>
          <a:p>
            <a:pPr algn="ctr">
              <a:lnSpc>
                <a:spcPts val="3353"/>
              </a:lnSpc>
            </a:pPr>
            <a:endParaRPr lang="en-US" sz="4017">
              <a:solidFill>
                <a:srgbClr val="0048CD"/>
              </a:solidFill>
              <a:latin typeface="Aileron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6498918"/>
            <a:ext cx="3084089" cy="308408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50756" y="7534414"/>
            <a:ext cx="11208243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ct val="0"/>
              </a:spcBef>
            </a:pPr>
            <a:r>
              <a:rPr lang="en-US" sz="7200" u="sng" spc="-72" dirty="0">
                <a:solidFill>
                  <a:srgbClr val="0048CD"/>
                </a:solidFill>
                <a:latin typeface="Aileron Regular"/>
                <a:hlinkClick r:id="rId5"/>
              </a:rPr>
              <a:t>Sherpa</a:t>
            </a:r>
            <a:r>
              <a:rPr lang="hr-HR" sz="7200" u="sng" spc="-72" dirty="0">
                <a:solidFill>
                  <a:srgbClr val="0048CD"/>
                </a:solidFill>
                <a:latin typeface="Aileron Regular"/>
                <a:hlinkClick r:id="rId5"/>
              </a:rPr>
              <a:t> </a:t>
            </a:r>
            <a:r>
              <a:rPr lang="en-US" sz="7200" u="sng" spc="-72" dirty="0">
                <a:solidFill>
                  <a:srgbClr val="0048CD"/>
                </a:solidFill>
                <a:latin typeface="Aileron Regular"/>
                <a:hlinkClick r:id="rId5"/>
              </a:rPr>
              <a:t>Romeo</a:t>
            </a:r>
            <a:endParaRPr lang="en-US" sz="7200" u="sng" spc="-72" dirty="0">
              <a:solidFill>
                <a:srgbClr val="0048CD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72" b="1372"/>
          <a:stretch>
            <a:fillRect/>
          </a:stretch>
        </p:blipFill>
        <p:spPr>
          <a:xfrm>
            <a:off x="15445214" y="8952209"/>
            <a:ext cx="2313918" cy="8354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41291" y="1399623"/>
            <a:ext cx="10356400" cy="6711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Predrecenzijska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preprint / submitted version</a:t>
            </a:r>
          </a:p>
          <a:p>
            <a:pPr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hr-HR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prihvaćena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za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objavljivanje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    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engl.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postprint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/ accepted manuscript                    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en-US" sz="3180" spc="159" dirty="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Objavljena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verzija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                    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engl.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version of record – </a:t>
            </a:r>
            <a:r>
              <a:rPr lang="en-US" sz="3180" spc="159" dirty="0" err="1">
                <a:solidFill>
                  <a:srgbClr val="000000"/>
                </a:solidFill>
                <a:latin typeface="Aileron Regular"/>
              </a:rPr>
              <a:t>VoR</a:t>
            </a: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 /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 dirty="0">
                <a:solidFill>
                  <a:srgbClr val="000000"/>
                </a:solidFill>
                <a:latin typeface="Aileron Regular"/>
              </a:rPr>
              <a:t>published PDF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60000"/>
          </a:blip>
          <a:srcRect t="10546" b="13183"/>
          <a:stretch>
            <a:fillRect/>
          </a:stretch>
        </p:blipFill>
        <p:spPr>
          <a:xfrm>
            <a:off x="6934276" y="1213320"/>
            <a:ext cx="1824333" cy="1968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60000"/>
          </a:blip>
          <a:srcRect t="16561" r="8328" b="17596"/>
          <a:stretch>
            <a:fillRect/>
          </a:stretch>
        </p:blipFill>
        <p:spPr>
          <a:xfrm>
            <a:off x="15445214" y="3338955"/>
            <a:ext cx="2246507" cy="21638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60000"/>
          </a:blip>
          <a:srcRect l="15552" t="20526" r="11664" b="21894"/>
          <a:stretch>
            <a:fillRect/>
          </a:stretch>
        </p:blipFill>
        <p:spPr>
          <a:xfrm>
            <a:off x="7047539" y="5953563"/>
            <a:ext cx="2096461" cy="23562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007413"/>
            <a:ext cx="4002347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000" spc="200">
                <a:solidFill>
                  <a:srgbClr val="2C92D5"/>
                </a:solidFill>
                <a:latin typeface="Aileron Regular Bold"/>
              </a:rPr>
              <a:t>Verzije</a:t>
            </a:r>
          </a:p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000" spc="200">
                <a:solidFill>
                  <a:srgbClr val="2C92D5"/>
                </a:solidFill>
                <a:latin typeface="Aileron Regular Bold"/>
              </a:rPr>
              <a:t>radova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6" name="Picture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20766" y="2646406"/>
            <a:ext cx="5715345" cy="6203903"/>
          </a:xfrm>
          <a:prstGeom prst="rect">
            <a:avLst/>
          </a:prstGeom>
        </p:spPr>
      </p:pic>
      <p:pic>
        <p:nvPicPr>
          <p:cNvPr id="7" name="Picture 7">
            <a:hlinkClick r:id="rId10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23685" y="2694240"/>
            <a:ext cx="5715345" cy="6203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281354" y="5727136"/>
            <a:ext cx="2394170" cy="31922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300188" y="5748358"/>
            <a:ext cx="2362338" cy="314978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85161" y="3389309"/>
            <a:ext cx="4586553" cy="180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37"/>
              </a:lnSpc>
              <a:spcBef>
                <a:spcPct val="0"/>
              </a:spcBef>
            </a:pPr>
            <a:r>
              <a:rPr lang="en-US" sz="5169" u="sng" dirty="0">
                <a:solidFill>
                  <a:srgbClr val="000000"/>
                </a:solidFill>
                <a:latin typeface="Aileron Regular"/>
                <a:hlinkClick r:id="rId13"/>
              </a:rPr>
              <a:t>Physics Letters B</a:t>
            </a:r>
            <a:endParaRPr lang="en-US" sz="5169" u="sng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67227" y="3199454"/>
            <a:ext cx="4120118" cy="234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88"/>
              </a:lnSpc>
              <a:spcBef>
                <a:spcPct val="0"/>
              </a:spcBef>
            </a:pPr>
            <a:r>
              <a:rPr lang="en-US" sz="4492" u="sng" dirty="0">
                <a:solidFill>
                  <a:srgbClr val="000000"/>
                </a:solidFill>
                <a:latin typeface="Aileron Regular"/>
                <a:hlinkClick r:id="rId14"/>
              </a:rPr>
              <a:t>Journal of Cleaner Production</a:t>
            </a:r>
            <a:endParaRPr lang="en-US" sz="4492" u="sng" dirty="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8071" y="595688"/>
            <a:ext cx="1527122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407D94"/>
                </a:solidFill>
                <a:latin typeface="Aileron Heavy"/>
              </a:rPr>
              <a:t>Politike izdavača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62679" y="1173510"/>
            <a:ext cx="5467466" cy="8229600"/>
            <a:chOff x="0" y="0"/>
            <a:chExt cx="3247482" cy="4888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47482" cy="4888092"/>
            </a:xfrm>
            <a:custGeom>
              <a:avLst/>
              <a:gdLst/>
              <a:ahLst/>
              <a:cxnLst/>
              <a:rect l="l" t="t" r="r" b="b"/>
              <a:pathLst>
                <a:path w="3247482" h="4888092">
                  <a:moveTo>
                    <a:pt x="3123022" y="4888092"/>
                  </a:moveTo>
                  <a:lnTo>
                    <a:pt x="124460" y="4888092"/>
                  </a:lnTo>
                  <a:cubicBezTo>
                    <a:pt x="55880" y="4888092"/>
                    <a:pt x="0" y="4832212"/>
                    <a:pt x="0" y="47636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3022" y="0"/>
                  </a:lnTo>
                  <a:cubicBezTo>
                    <a:pt x="3191602" y="0"/>
                    <a:pt x="3247482" y="55880"/>
                    <a:pt x="3247482" y="124460"/>
                  </a:cubicBezTo>
                  <a:lnTo>
                    <a:pt x="3247482" y="4763632"/>
                  </a:lnTo>
                  <a:cubicBezTo>
                    <a:pt x="3247482" y="4832212"/>
                    <a:pt x="3191602" y="4888092"/>
                    <a:pt x="3123022" y="4888092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03105" y="1718788"/>
            <a:ext cx="7291256" cy="1724719"/>
            <a:chOff x="0" y="0"/>
            <a:chExt cx="4393297" cy="1039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3297" cy="1039218"/>
            </a:xfrm>
            <a:custGeom>
              <a:avLst/>
              <a:gdLst/>
              <a:ahLst/>
              <a:cxnLst/>
              <a:rect l="l" t="t" r="r" b="b"/>
              <a:pathLst>
                <a:path w="4393297" h="1039218">
                  <a:moveTo>
                    <a:pt x="4268837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8837" y="0"/>
                  </a:lnTo>
                  <a:cubicBezTo>
                    <a:pt x="4337417" y="0"/>
                    <a:pt x="4393297" y="55880"/>
                    <a:pt x="4393297" y="124460"/>
                  </a:cubicBezTo>
                  <a:lnTo>
                    <a:pt x="4393297" y="914758"/>
                  </a:lnTo>
                  <a:cubicBezTo>
                    <a:pt x="4393297" y="983338"/>
                    <a:pt x="4337417" y="1039218"/>
                    <a:pt x="4268837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348733" y="4281141"/>
            <a:ext cx="7645406" cy="1811713"/>
            <a:chOff x="0" y="0"/>
            <a:chExt cx="4385484" cy="10392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85484" cy="1039218"/>
            </a:xfrm>
            <a:custGeom>
              <a:avLst/>
              <a:gdLst/>
              <a:ahLst/>
              <a:cxnLst/>
              <a:rect l="l" t="t" r="r" b="b"/>
              <a:pathLst>
                <a:path w="4385484" h="1039218">
                  <a:moveTo>
                    <a:pt x="4261024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1024" y="0"/>
                  </a:lnTo>
                  <a:cubicBezTo>
                    <a:pt x="4329604" y="0"/>
                    <a:pt x="4385484" y="55880"/>
                    <a:pt x="4385484" y="124460"/>
                  </a:cubicBezTo>
                  <a:lnTo>
                    <a:pt x="4385484" y="914758"/>
                  </a:lnTo>
                  <a:cubicBezTo>
                    <a:pt x="4385484" y="983338"/>
                    <a:pt x="4329604" y="1039218"/>
                    <a:pt x="4261024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837660" y="7173423"/>
            <a:ext cx="7278290" cy="1724719"/>
            <a:chOff x="0" y="0"/>
            <a:chExt cx="4385484" cy="1039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85484" cy="1039218"/>
            </a:xfrm>
            <a:custGeom>
              <a:avLst/>
              <a:gdLst/>
              <a:ahLst/>
              <a:cxnLst/>
              <a:rect l="l" t="t" r="r" b="b"/>
              <a:pathLst>
                <a:path w="4385484" h="1039218">
                  <a:moveTo>
                    <a:pt x="4261024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1024" y="0"/>
                  </a:lnTo>
                  <a:cubicBezTo>
                    <a:pt x="4329604" y="0"/>
                    <a:pt x="4385484" y="55880"/>
                    <a:pt x="4385484" y="124460"/>
                  </a:cubicBezTo>
                  <a:lnTo>
                    <a:pt x="4385484" y="914758"/>
                  </a:lnTo>
                  <a:cubicBezTo>
                    <a:pt x="4385484" y="983338"/>
                    <a:pt x="4329604" y="1039218"/>
                    <a:pt x="4261024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732764" y="4544243"/>
            <a:ext cx="1273811" cy="12738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42606" y="1834942"/>
            <a:ext cx="1492412" cy="14924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142606" y="7288808"/>
            <a:ext cx="1306340" cy="130634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3812141"/>
            <a:ext cx="6674405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Aileron Heavy"/>
              </a:rPr>
              <a:t>Pohrana rada u repozitoriju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76379" y="9393454"/>
            <a:ext cx="4945890" cy="41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>
            <a:off x="10158125" y="2018959"/>
            <a:ext cx="5196869" cy="1538848"/>
            <a:chOff x="0" y="0"/>
            <a:chExt cx="6929159" cy="205179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9050"/>
              <a:ext cx="6929159" cy="137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-32">
                  <a:solidFill>
                    <a:srgbClr val="0048CD"/>
                  </a:solidFill>
                  <a:latin typeface="Muli Bold Bold"/>
                </a:rPr>
                <a:t>Provjeriti uredničku politiku časopisa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10477"/>
              <a:ext cx="6929159" cy="54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0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008380" y="8016566"/>
            <a:ext cx="3626596" cy="41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179134" y="7682263"/>
            <a:ext cx="5915479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48CD"/>
                </a:solidFill>
                <a:latin typeface="Muli Bold Bold"/>
              </a:rPr>
              <a:t> Učitati rad u repozitorijj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06575" y="4593745"/>
            <a:ext cx="5256804" cy="111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0048CD"/>
                </a:solidFill>
                <a:latin typeface="Muli Bold Bold"/>
              </a:rPr>
              <a:t>Odabrati ispravnu verziju rada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82038" y="7905638"/>
            <a:ext cx="2123923" cy="19752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56768" y="567901"/>
            <a:ext cx="2123923" cy="19752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34126" y="829571"/>
            <a:ext cx="8925174" cy="8627858"/>
            <a:chOff x="0" y="0"/>
            <a:chExt cx="3690051" cy="356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34126" y="851013"/>
            <a:ext cx="8925174" cy="7182858"/>
            <a:chOff x="0" y="0"/>
            <a:chExt cx="3690051" cy="2969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90051" cy="2969703"/>
            </a:xfrm>
            <a:custGeom>
              <a:avLst/>
              <a:gdLst/>
              <a:ahLst/>
              <a:cxnLst/>
              <a:rect l="l" t="t" r="r" b="b"/>
              <a:pathLst>
                <a:path w="3690051" h="2969703">
                  <a:moveTo>
                    <a:pt x="3565591" y="2969703"/>
                  </a:moveTo>
                  <a:lnTo>
                    <a:pt x="124460" y="2969703"/>
                  </a:lnTo>
                  <a:cubicBezTo>
                    <a:pt x="55880" y="2969703"/>
                    <a:pt x="0" y="2913823"/>
                    <a:pt x="0" y="2845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2845243"/>
                  </a:lnTo>
                  <a:cubicBezTo>
                    <a:pt x="3690051" y="2913823"/>
                    <a:pt x="3634171" y="2969703"/>
                    <a:pt x="3565591" y="29697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977980" y="8385585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>
            <a:hlinkClick r:id="rId8"/>
          </p:cNvPr>
          <p:cNvPicPr>
            <a:picLocks noChangeAspect="1"/>
          </p:cNvPicPr>
          <p:nvPr/>
        </p:nvPicPr>
        <p:blipFill>
          <a:blip r:embed="rId9"/>
          <a:srcRect b="1779"/>
          <a:stretch>
            <a:fillRect/>
          </a:stretch>
        </p:blipFill>
        <p:spPr>
          <a:xfrm>
            <a:off x="9952418" y="904409"/>
            <a:ext cx="5688590" cy="707606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72917" y="8503867"/>
            <a:ext cx="3724951" cy="45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0048CD"/>
                </a:solidFill>
                <a:latin typeface="Inknut Antiqua Medium Bold"/>
              </a:rPr>
              <a:t>Mogućnosti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81463" y="2040968"/>
            <a:ext cx="6018380" cy="5992903"/>
            <a:chOff x="0" y="0"/>
            <a:chExt cx="8024506" cy="799053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7150"/>
              <a:ext cx="8024506" cy="7207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63"/>
                </a:lnSpc>
              </a:pPr>
              <a:r>
                <a:rPr lang="en-US" sz="6421" spc="-64">
                  <a:solidFill>
                    <a:srgbClr val="FFFFFF"/>
                  </a:solidFill>
                  <a:latin typeface="Aileron Heavy"/>
                </a:rPr>
                <a:t>Repozitorij Fakulteta elektrotehnike, strojarstva i brodogradnje u Splitu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467492"/>
              <a:ext cx="8024506" cy="523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5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6306800" y="8267700"/>
            <a:ext cx="720315" cy="720315"/>
            <a:chOff x="0" y="0"/>
            <a:chExt cx="960421" cy="9604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8"/>
          <a:srcRect l="3006" t="983" b="49924"/>
          <a:stretch/>
        </p:blipFill>
        <p:spPr>
          <a:xfrm>
            <a:off x="1295400" y="2109429"/>
            <a:ext cx="13051990" cy="391001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08988" y="332319"/>
            <a:ext cx="8337576" cy="1613984"/>
            <a:chOff x="0" y="0"/>
            <a:chExt cx="11116768" cy="2151979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1116768" cy="111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20"/>
                </a:lnSpc>
              </a:pPr>
              <a:r>
                <a:rPr lang="en-US" sz="5746" spc="-57">
                  <a:solidFill>
                    <a:srgbClr val="407D94"/>
                  </a:solidFill>
                  <a:latin typeface="Aileron Regular Bold"/>
                </a:rPr>
                <a:t> Statistika?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46133"/>
              <a:ext cx="8904375" cy="705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9"/>
                </a:lnSpc>
                <a:spcBef>
                  <a:spcPct val="0"/>
                </a:spcBef>
              </a:pPr>
              <a:r>
                <a:rPr lang="en-US" sz="3192">
                  <a:solidFill>
                    <a:srgbClr val="000000"/>
                  </a:solidFill>
                  <a:latin typeface="Muli Regular"/>
                </a:rPr>
                <a:t>Veća vidljivost = veća citiranost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64176" y="9895313"/>
            <a:ext cx="10030429" cy="20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1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264176" y="9632962"/>
            <a:ext cx="11692814" cy="510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"/>
              </a:lnSpc>
              <a:spcBef>
                <a:spcPct val="0"/>
              </a:spcBef>
            </a:pPr>
            <a:r>
              <a:rPr lang="en-US" sz="1833" spc="-18">
                <a:solidFill>
                  <a:srgbClr val="000000"/>
                </a:solidFill>
                <a:latin typeface="Aileron Regular"/>
              </a:rPr>
              <a:t>Sveučilište u Splitu (2022). UNIST repozitorij: statistika top pogleda/preuzimanja objekata [skup podataka]. 20.11.2022. Dobavljeno iz: https://repozitorij.svkst.unist.hr/stats/repository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CEDEA3CF-D749-4824-9BBA-4BED8F6788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11" t="52723" r="9172" b="857"/>
          <a:stretch/>
        </p:blipFill>
        <p:spPr>
          <a:xfrm>
            <a:off x="3060819" y="5375545"/>
            <a:ext cx="13051990" cy="41021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4914" y="1874419"/>
            <a:ext cx="4452936" cy="7757657"/>
            <a:chOff x="0" y="0"/>
            <a:chExt cx="1913890" cy="3334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334272"/>
            </a:xfrm>
            <a:custGeom>
              <a:avLst/>
              <a:gdLst/>
              <a:ahLst/>
              <a:cxnLst/>
              <a:rect l="l" t="t" r="r" b="b"/>
              <a:pathLst>
                <a:path w="1913890" h="3334272">
                  <a:moveTo>
                    <a:pt x="1789430" y="3334272"/>
                  </a:moveTo>
                  <a:lnTo>
                    <a:pt x="124460" y="3334272"/>
                  </a:lnTo>
                  <a:cubicBezTo>
                    <a:pt x="55880" y="3334272"/>
                    <a:pt x="0" y="3278392"/>
                    <a:pt x="0" y="3209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3209812"/>
                  </a:lnTo>
                  <a:cubicBezTo>
                    <a:pt x="1913890" y="3278392"/>
                    <a:pt x="1858010" y="3334272"/>
                    <a:pt x="1789430" y="3334272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55252" y="1874419"/>
            <a:ext cx="13977497" cy="7757657"/>
            <a:chOff x="0" y="0"/>
            <a:chExt cx="5822734" cy="32316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735" cy="3231679"/>
            </a:xfrm>
            <a:custGeom>
              <a:avLst/>
              <a:gdLst/>
              <a:ahLst/>
              <a:cxnLst/>
              <a:rect l="l" t="t" r="r" b="b"/>
              <a:pathLst>
                <a:path w="5822735" h="3231679">
                  <a:moveTo>
                    <a:pt x="5698274" y="3231678"/>
                  </a:moveTo>
                  <a:lnTo>
                    <a:pt x="124460" y="3231678"/>
                  </a:lnTo>
                  <a:cubicBezTo>
                    <a:pt x="55880" y="3231678"/>
                    <a:pt x="0" y="3175798"/>
                    <a:pt x="0" y="31072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8275" y="0"/>
                  </a:lnTo>
                  <a:cubicBezTo>
                    <a:pt x="5766855" y="0"/>
                    <a:pt x="5822735" y="55880"/>
                    <a:pt x="5822735" y="124460"/>
                  </a:cubicBezTo>
                  <a:lnTo>
                    <a:pt x="5822735" y="3107218"/>
                  </a:lnTo>
                  <a:cubicBezTo>
                    <a:pt x="5822735" y="3175798"/>
                    <a:pt x="5766855" y="3231679"/>
                    <a:pt x="5698275" y="32316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27480" y="2681198"/>
            <a:ext cx="12233039" cy="6051725"/>
            <a:chOff x="0" y="0"/>
            <a:chExt cx="16310719" cy="8068967"/>
          </a:xfrm>
        </p:grpSpPr>
        <p:sp>
          <p:nvSpPr>
            <p:cNvPr id="7" name="TextBox 7"/>
            <p:cNvSpPr txBox="1"/>
            <p:nvPr/>
          </p:nvSpPr>
          <p:spPr>
            <a:xfrm>
              <a:off x="0" y="3496418"/>
              <a:ext cx="16310719" cy="194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Aileron Regular"/>
                </a:rPr>
                <a:t>"Autori ispunjavaju obvezu objave u otvorenom pristupu koju EC nalaže za sve H2020 projekte, kao i obvezu pohrane istraživačkih podataka za određena znanstvena područja"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42423"/>
              <a:ext cx="16310719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75C7FB"/>
                  </a:solidFill>
                  <a:latin typeface="Aileron Heavy"/>
                </a:rPr>
                <a:t>Horizon 2020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8351"/>
              <a:ext cx="16310719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ileron Regular"/>
                </a:rPr>
                <a:t>Google, Google Scholar 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Aileron Regular"/>
                </a:rPr>
                <a:t>OpenDOAR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61950"/>
              <a:ext cx="16310719" cy="1173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60"/>
                </a:lnSpc>
              </a:pPr>
              <a:r>
                <a:rPr lang="en-US" sz="4000">
                  <a:solidFill>
                    <a:srgbClr val="75C7FB"/>
                  </a:solidFill>
                  <a:latin typeface="Aileron Heavy"/>
                </a:rPr>
                <a:t>Vidljivost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785844"/>
              <a:ext cx="16310719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Aileron Regular"/>
                </a:rPr>
                <a:t>"Na veću citiranost utječu: raniji pristup, odabir kvalitetnih članaka, pristranost pri odabiru, veći broj učitavanja samoarhiviranih članaka..."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845039"/>
              <a:ext cx="16310719" cy="800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75C7FB"/>
                  </a:solidFill>
                  <a:latin typeface="Aileron Heavy"/>
                </a:rPr>
                <a:t>Citiranost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6538985" y="8737187"/>
            <a:ext cx="720315" cy="720315"/>
            <a:chOff x="0" y="0"/>
            <a:chExt cx="960421" cy="96042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302108" y="577215"/>
            <a:ext cx="17683785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FFFFF"/>
                </a:solidFill>
                <a:latin typeface="Aileron Regular"/>
              </a:rPr>
              <a:t>Zašto objavljivati u repozitriju FESB-a?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60000"/>
            <a:ext cx="2095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AutoShape 3"/>
          <p:cNvSpPr/>
          <p:nvPr/>
        </p:nvSpPr>
        <p:spPr>
          <a:xfrm>
            <a:off x="3133468" y="0"/>
            <a:ext cx="16192500" cy="127000"/>
          </a:xfrm>
          <a:prstGeom prst="rect">
            <a:avLst/>
          </a:prstGeom>
          <a:solidFill>
            <a:srgbClr val="37C9E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617" r="617"/>
          <a:stretch>
            <a:fillRect/>
          </a:stretch>
        </p:blipFill>
        <p:spPr>
          <a:xfrm>
            <a:off x="2323587" y="0"/>
            <a:ext cx="135561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40011" y="8139604"/>
            <a:ext cx="2114947" cy="196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070937" y="1028700"/>
            <a:ext cx="2114947" cy="196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372" b="1372"/>
          <a:stretch>
            <a:fillRect/>
          </a:stretch>
        </p:blipFill>
        <p:spPr>
          <a:xfrm>
            <a:off x="409146" y="9258300"/>
            <a:ext cx="2313918" cy="835468"/>
          </a:xfrm>
          <a:prstGeom prst="rect">
            <a:avLst/>
          </a:prstGeom>
        </p:spPr>
      </p:pic>
      <p:pic>
        <p:nvPicPr>
          <p:cNvPr id="6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9146" y="741317"/>
            <a:ext cx="7693098" cy="4508566"/>
          </a:xfrm>
          <a:prstGeom prst="rect">
            <a:avLst/>
          </a:prstGeom>
        </p:spPr>
      </p:pic>
      <p:pic>
        <p:nvPicPr>
          <p:cNvPr id="7" name="Picture 7">
            <a:hlinkClick r:id="rId8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627540" y="2084585"/>
            <a:ext cx="7443397" cy="3165298"/>
          </a:xfrm>
          <a:prstGeom prst="rect">
            <a:avLst/>
          </a:prstGeom>
        </p:spPr>
      </p:pic>
      <p:pic>
        <p:nvPicPr>
          <p:cNvPr id="8" name="Picture 8">
            <a:hlinkClick r:id="rId10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369561" y="6048897"/>
            <a:ext cx="11548878" cy="27207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144353" y="7687614"/>
            <a:ext cx="2114947" cy="1966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5400000">
            <a:off x="10789149" y="2173002"/>
            <a:ext cx="7417275" cy="4800891"/>
            <a:chOff x="0" y="0"/>
            <a:chExt cx="1923367" cy="12449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3367" cy="1244915"/>
            </a:xfrm>
            <a:custGeom>
              <a:avLst/>
              <a:gdLst/>
              <a:ahLst/>
              <a:cxnLst/>
              <a:rect l="l" t="t" r="r" b="b"/>
              <a:pathLst>
                <a:path w="1923367" h="1244915">
                  <a:moveTo>
                    <a:pt x="1798906" y="1244915"/>
                  </a:moveTo>
                  <a:lnTo>
                    <a:pt x="124460" y="1244915"/>
                  </a:lnTo>
                  <a:cubicBezTo>
                    <a:pt x="55880" y="1244915"/>
                    <a:pt x="0" y="1189034"/>
                    <a:pt x="0" y="11204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120455"/>
                  </a:lnTo>
                  <a:cubicBezTo>
                    <a:pt x="1923367" y="1189035"/>
                    <a:pt x="1867487" y="1244915"/>
                    <a:pt x="1798907" y="1244915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76325"/>
            <a:ext cx="6485085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spc="-60">
                <a:solidFill>
                  <a:srgbClr val="0048CD"/>
                </a:solidFill>
                <a:latin typeface="Aileron Heavy"/>
              </a:rPr>
              <a:t>Sveučilišna knjižnica u Splitu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11653"/>
            <a:ext cx="7902003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ljpoljak@svkst.hr, petra.zoranovic@svkst.hr  otvorenaznanost@svkst.hr,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bibliometrija@svkst.hr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930703" y="2157943"/>
            <a:ext cx="8073573" cy="6862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01827" y="9464661"/>
            <a:ext cx="1933385" cy="6766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5280164"/>
            <a:ext cx="5000068" cy="325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8"/>
              </a:lnSpc>
            </a:pPr>
            <a:r>
              <a:rPr lang="en-US" sz="4626" spc="-46">
                <a:solidFill>
                  <a:srgbClr val="0048CD"/>
                </a:solidFill>
                <a:latin typeface="Aileron Heavy"/>
              </a:rPr>
              <a:t>Knjižnica Fakulteta elektrotehnike, strojarstva i brodogradnje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719510"/>
            <a:ext cx="648508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barbara.konjevod@fesb.hr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5405" y="620838"/>
            <a:ext cx="11815753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407D94"/>
                </a:solidFill>
                <a:latin typeface="Aileron Heavy"/>
              </a:rPr>
              <a:t>Literatura: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5405" y="2124785"/>
            <a:ext cx="16884567" cy="806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GB" sz="2654" dirty="0" err="1">
                <a:solidFill>
                  <a:srgbClr val="100F0D"/>
                </a:solidFill>
                <a:latin typeface="Aileron Regular"/>
              </a:rPr>
              <a:t>Amjad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, T., Sabir, M., </a:t>
            </a:r>
            <a:r>
              <a:rPr lang="en-GB" sz="2654" dirty="0" err="1">
                <a:solidFill>
                  <a:srgbClr val="100F0D"/>
                </a:solidFill>
                <a:latin typeface="Aileron Regular"/>
              </a:rPr>
              <a:t>Shamim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, A., </a:t>
            </a:r>
            <a:r>
              <a:rPr lang="en-GB" sz="2654" dirty="0" err="1">
                <a:solidFill>
                  <a:srgbClr val="100F0D"/>
                </a:solidFill>
                <a:latin typeface="Aileron Regular"/>
              </a:rPr>
              <a:t>Amjad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, M. </a:t>
            </a:r>
            <a:r>
              <a:rPr lang="hr-HR" sz="2654" dirty="0">
                <a:solidFill>
                  <a:srgbClr val="100F0D"/>
                </a:solidFill>
                <a:latin typeface="Aileron Regular"/>
              </a:rPr>
              <a:t>i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GB" sz="2654" dirty="0" err="1">
                <a:solidFill>
                  <a:srgbClr val="100F0D"/>
                </a:solidFill>
                <a:latin typeface="Aileron Regular"/>
              </a:rPr>
              <a:t>Daud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, A. (2021)</a:t>
            </a:r>
            <a:r>
              <a:rPr lang="hr-HR" sz="2654" dirty="0">
                <a:solidFill>
                  <a:srgbClr val="100F0D"/>
                </a:solidFill>
                <a:latin typeface="Aileron Regular"/>
              </a:rPr>
              <a:t>.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 Investigating the citation advantage of author-pays charges model in computer science research: a case study of Elsevier and Springer</a:t>
            </a:r>
            <a:r>
              <a:rPr lang="hr-HR" sz="2654" dirty="0">
                <a:solidFill>
                  <a:srgbClr val="100F0D"/>
                </a:solidFill>
                <a:latin typeface="Aileron Regular"/>
              </a:rPr>
              <a:t>.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GB" sz="2654" i="1" dirty="0">
                <a:solidFill>
                  <a:srgbClr val="100F0D"/>
                </a:solidFill>
                <a:latin typeface="Aileron Regular"/>
              </a:rPr>
              <a:t>Library Hi Tech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.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  <a:hlinkClick r:id="rId2"/>
              </a:rPr>
              <a:t>https</a:t>
            </a:r>
            <a:r>
              <a:rPr lang="hr-HR" sz="2654" dirty="0">
                <a:solidFill>
                  <a:srgbClr val="100F0D"/>
                </a:solidFill>
                <a:latin typeface="Aileron Regular"/>
                <a:hlinkClick r:id="rId2"/>
              </a:rPr>
              <a:t>://doi.org/10.1108/LHT-05-2021-0154</a:t>
            </a:r>
            <a:r>
              <a:rPr lang="hr-HR" sz="2654" dirty="0">
                <a:solidFill>
                  <a:srgbClr val="100F0D"/>
                </a:solidFill>
                <a:latin typeface="Aileron Regular"/>
              </a:rPr>
              <a:t> </a:t>
            </a:r>
            <a:endParaRPr lang="hr-HR" sz="2654" dirty="0" smtClean="0">
              <a:solidFill>
                <a:srgbClr val="100F0D"/>
              </a:solidFill>
              <a:latin typeface="Aileron Regular"/>
            </a:endParaRP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GB" sz="2654" dirty="0" err="1" smtClean="0">
                <a:solidFill>
                  <a:srgbClr val="100F0D"/>
                </a:solidFill>
                <a:latin typeface="Aileron Regular"/>
              </a:rPr>
              <a:t>Gargouri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,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 Y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.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, </a:t>
            </a:r>
            <a:r>
              <a:rPr lang="en-GB" sz="2654" dirty="0" err="1" smtClean="0">
                <a:solidFill>
                  <a:srgbClr val="100F0D"/>
                </a:solidFill>
                <a:latin typeface="Aileron Regular"/>
              </a:rPr>
              <a:t>Hajjem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,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 C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.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, </a:t>
            </a:r>
            <a:r>
              <a:rPr lang="en-GB" sz="2654" dirty="0" err="1" smtClean="0">
                <a:solidFill>
                  <a:srgbClr val="100F0D"/>
                </a:solidFill>
                <a:latin typeface="Aileron Regular"/>
              </a:rPr>
              <a:t>Larivière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,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 V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.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, </a:t>
            </a:r>
            <a:r>
              <a:rPr lang="en-GB" sz="2654" dirty="0" err="1" smtClean="0">
                <a:solidFill>
                  <a:srgbClr val="100F0D"/>
                </a:solidFill>
                <a:latin typeface="Aileron Regular"/>
              </a:rPr>
              <a:t>Gingras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,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 Y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.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, </a:t>
            </a:r>
            <a:r>
              <a:rPr lang="en-GB" sz="2654" dirty="0" err="1" smtClean="0">
                <a:solidFill>
                  <a:srgbClr val="100F0D"/>
                </a:solidFill>
                <a:latin typeface="Aileron Regular"/>
              </a:rPr>
              <a:t>Carr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,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 L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.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, Brody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,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 T, et al. (2010)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. 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Self-Selected or Mandated, Open Access Increases Citation Impact for Higher Quality Research. </a:t>
            </a:r>
            <a:r>
              <a:rPr lang="en-GB" sz="2654" i="1" dirty="0" err="1" smtClean="0">
                <a:solidFill>
                  <a:srgbClr val="100F0D"/>
                </a:solidFill>
                <a:latin typeface="Aileron Regular"/>
              </a:rPr>
              <a:t>PLoS</a:t>
            </a:r>
            <a:r>
              <a:rPr lang="en-GB" sz="2654" i="1" dirty="0" smtClean="0">
                <a:solidFill>
                  <a:srgbClr val="100F0D"/>
                </a:solidFill>
                <a:latin typeface="Aileron Regular"/>
              </a:rPr>
              <a:t> ONE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GB" sz="2654" i="1" dirty="0" smtClean="0">
                <a:solidFill>
                  <a:srgbClr val="100F0D"/>
                </a:solidFill>
                <a:latin typeface="Aileron Regular"/>
              </a:rPr>
              <a:t>5</a:t>
            </a:r>
            <a:r>
              <a:rPr lang="hr-HR" sz="2654" i="1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(10)</a:t>
            </a:r>
            <a:r>
              <a:rPr lang="hr-HR" sz="2654" dirty="0">
                <a:solidFill>
                  <a:srgbClr val="100F0D"/>
                </a:solidFill>
                <a:latin typeface="Aileron Regular"/>
              </a:rPr>
              <a:t>.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  <a:hlinkClick r:id="rId3"/>
              </a:rPr>
              <a:t>https</a:t>
            </a:r>
            <a:r>
              <a:rPr lang="hr-HR" sz="2654" dirty="0">
                <a:solidFill>
                  <a:srgbClr val="100F0D"/>
                </a:solidFill>
                <a:latin typeface="Aileron Regular"/>
                <a:hlinkClick r:id="rId3"/>
              </a:rPr>
              <a:t>://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  <a:hlinkClick r:id="rId3"/>
              </a:rPr>
              <a:t>doi.org/10.1371/journal.pone.0013636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  <a:endParaRPr lang="hr-HR" sz="2654" dirty="0">
              <a:solidFill>
                <a:srgbClr val="100F0D"/>
              </a:solidFill>
              <a:latin typeface="Aileron Regular"/>
            </a:endParaRP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GB" sz="2654" dirty="0" err="1" smtClean="0">
                <a:solidFill>
                  <a:srgbClr val="100F0D"/>
                </a:solidFill>
                <a:latin typeface="Aileron Regular"/>
              </a:rPr>
              <a:t>Harnad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, S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.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i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Brody, T. (2004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). Comparing the Impact of Open Access (OA) vs. 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Non-OA 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Articles </a:t>
            </a:r>
            <a:r>
              <a:rPr lang="en-GB" sz="2654" dirty="0">
                <a:solidFill>
                  <a:srgbClr val="100F0D"/>
                </a:solidFill>
                <a:latin typeface="Aileron Regular"/>
              </a:rPr>
              <a:t>in the Same Journals</a:t>
            </a:r>
            <a:r>
              <a:rPr lang="en-GB" sz="2654" dirty="0" smtClean="0">
                <a:solidFill>
                  <a:srgbClr val="100F0D"/>
                </a:solidFill>
                <a:latin typeface="Aileron Regular"/>
              </a:rPr>
              <a:t>.</a:t>
            </a:r>
            <a:r>
              <a:rPr lang="hr-HR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hr-HR" sz="2654" i="1" dirty="0">
                <a:solidFill>
                  <a:srgbClr val="100F0D"/>
                </a:solidFill>
                <a:latin typeface="Aileron Regular"/>
              </a:rPr>
              <a:t>D-Lib Magazine, 10 </a:t>
            </a:r>
            <a:r>
              <a:rPr lang="hr-HR" sz="2654" dirty="0">
                <a:solidFill>
                  <a:srgbClr val="100F0D"/>
                </a:solidFill>
                <a:latin typeface="Aileron Regular"/>
              </a:rPr>
              <a:t>(6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).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  <a:hlinkClick r:id="rId4"/>
              </a:rPr>
              <a:t>http</a:t>
            </a:r>
            <a:r>
              <a:rPr lang="hr-HR" sz="2654" dirty="0">
                <a:solidFill>
                  <a:srgbClr val="100F0D"/>
                </a:solidFill>
                <a:latin typeface="Aileron Regular"/>
                <a:hlinkClick r:id="rId4"/>
              </a:rPr>
              <a:t>://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  <a:hlinkClick r:id="rId4"/>
              </a:rPr>
              <a:t>www.dlib.org/dlib/june04/harnad/06harnad.html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Vicente-</a:t>
            </a:r>
            <a:r>
              <a:rPr lang="en-US" sz="2654" dirty="0" err="1" smtClean="0">
                <a:solidFill>
                  <a:srgbClr val="100F0D"/>
                </a:solidFill>
                <a:latin typeface="Aileron Regular"/>
              </a:rPr>
              <a:t>Saez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, R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.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i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Martinez-Fuentes, C. (2018). Open Science now: A systematic literature review for an integrated definition. 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Journal of business research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, 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88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, 428-436.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  <a:hlinkClick r:id="rId5"/>
              </a:rPr>
              <a:t>h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  <a:hlinkClick r:id="rId5"/>
              </a:rPr>
              <a:t>ttps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5"/>
              </a:rPr>
              <a:t>://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  <a:hlinkClick r:id="rId5"/>
              </a:rPr>
              <a:t>doi.org/10.1016/j.jbusres.2017.12.043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  <a:endParaRPr lang="en-US" sz="2654" dirty="0">
              <a:solidFill>
                <a:srgbClr val="100F0D"/>
              </a:solidFill>
              <a:latin typeface="Aileron Regular"/>
            </a:endParaRPr>
          </a:p>
          <a:p>
            <a:pPr>
              <a:lnSpc>
                <a:spcPts val="3716"/>
              </a:lnSpc>
            </a:pPr>
            <a:r>
              <a:rPr lang="en-US" sz="2654" spc="-26" dirty="0" err="1">
                <a:solidFill>
                  <a:srgbClr val="100F0D"/>
                </a:solidFill>
                <a:latin typeface="Aileron Regular Bold"/>
              </a:rPr>
              <a:t>Legislativni</a:t>
            </a:r>
            <a:r>
              <a:rPr lang="en-US" sz="2654" spc="-26" dirty="0">
                <a:solidFill>
                  <a:srgbClr val="100F0D"/>
                </a:solidFill>
                <a:latin typeface="Aileron Regular Bold"/>
              </a:rPr>
              <a:t> </a:t>
            </a:r>
            <a:r>
              <a:rPr lang="en-US" sz="2654" spc="-26" dirty="0" err="1">
                <a:solidFill>
                  <a:srgbClr val="100F0D"/>
                </a:solidFill>
                <a:latin typeface="Aileron Regular Bold"/>
              </a:rPr>
              <a:t>okvir</a:t>
            </a:r>
            <a:r>
              <a:rPr lang="en-US" sz="2654" spc="-26" dirty="0">
                <a:solidFill>
                  <a:srgbClr val="100F0D"/>
                </a:solidFill>
                <a:latin typeface="Aileron Regular Bold"/>
              </a:rPr>
              <a:t>: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Hrvatska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deklaracija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o </a:t>
            </a:r>
            <a:r>
              <a:rPr lang="en-US" sz="2654" dirty="0" err="1">
                <a:solidFill>
                  <a:srgbClr val="100F0D"/>
                </a:solidFill>
                <a:latin typeface="Aileron Regular"/>
              </a:rPr>
              <a:t>otvorenom</a:t>
            </a:r>
            <a:r>
              <a:rPr lang="en-US" sz="2654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err="1" smtClean="0">
                <a:solidFill>
                  <a:srgbClr val="100F0D"/>
                </a:solidFill>
                <a:latin typeface="Aileron Regular"/>
              </a:rPr>
              <a:t>pristupu</a:t>
            </a:r>
            <a:r>
              <a:rPr lang="hr-HR" sz="2654" dirty="0">
                <a:solidFill>
                  <a:srgbClr val="100F0D"/>
                </a:solidFill>
                <a:latin typeface="Aileron Regular"/>
              </a:rPr>
              <a:t>.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(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2012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)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.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  <a:hlinkClick r:id="rId6"/>
              </a:rPr>
              <a:t>https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6"/>
              </a:rPr>
              <a:t>://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  <a:hlinkClick r:id="rId6"/>
              </a:rPr>
              <a:t>www.fer.unizg.hr/oa2012/deklaracija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 </a:t>
            </a:r>
            <a:endParaRPr lang="en-US" sz="2654" dirty="0">
              <a:solidFill>
                <a:srgbClr val="100F0D"/>
              </a:solidFill>
              <a:latin typeface="Aileron Regular"/>
            </a:endParaRP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Europska komisija. (2018). </a:t>
            </a:r>
            <a:r>
              <a:rPr lang="en-US" sz="2654" i="1" dirty="0" err="1" smtClean="0">
                <a:solidFill>
                  <a:srgbClr val="100F0D"/>
                </a:solidFill>
                <a:latin typeface="Aileron Regular"/>
              </a:rPr>
              <a:t>Preporuka</a:t>
            </a:r>
            <a:r>
              <a:rPr lang="en-US" sz="2654" i="1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i="1" dirty="0" err="1">
                <a:solidFill>
                  <a:srgbClr val="100F0D"/>
                </a:solidFill>
                <a:latin typeface="Aileron Regular"/>
              </a:rPr>
              <a:t>komisije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 (EU) 2018/790 </a:t>
            </a:r>
            <a:r>
              <a:rPr lang="hr-HR" sz="2654" i="1" dirty="0" err="1">
                <a:solidFill>
                  <a:srgbClr val="100F0D"/>
                </a:solidFill>
                <a:latin typeface="Aileron Regular"/>
              </a:rPr>
              <a:t>o</a:t>
            </a:r>
            <a:r>
              <a:rPr lang="en-US" sz="2654" i="1" dirty="0" smtClean="0">
                <a:solidFill>
                  <a:srgbClr val="100F0D"/>
                </a:solidFill>
                <a:latin typeface="Aileron Regular"/>
              </a:rPr>
              <a:t>d 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25. </a:t>
            </a:r>
            <a:r>
              <a:rPr lang="en-US" sz="2654" i="1" dirty="0" err="1">
                <a:solidFill>
                  <a:srgbClr val="100F0D"/>
                </a:solidFill>
                <a:latin typeface="Aileron Regular"/>
              </a:rPr>
              <a:t>travnja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 2018. o </a:t>
            </a:r>
            <a:r>
              <a:rPr lang="en-US" sz="2654" i="1" dirty="0" err="1">
                <a:solidFill>
                  <a:srgbClr val="100F0D"/>
                </a:solidFill>
                <a:latin typeface="Aileron Regular"/>
              </a:rPr>
              <a:t>pristupu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i="1" dirty="0" err="1">
                <a:solidFill>
                  <a:srgbClr val="100F0D"/>
                </a:solidFill>
                <a:latin typeface="Aileron Regular"/>
              </a:rPr>
              <a:t>znanstvenim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i="1" dirty="0" err="1">
                <a:solidFill>
                  <a:srgbClr val="100F0D"/>
                </a:solidFill>
                <a:latin typeface="Aileron Regular"/>
              </a:rPr>
              <a:t>informacijama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i="1" dirty="0" err="1">
                <a:solidFill>
                  <a:srgbClr val="100F0D"/>
                </a:solidFill>
                <a:latin typeface="Aileron Regular"/>
              </a:rPr>
              <a:t>i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i="1" dirty="0" err="1">
                <a:solidFill>
                  <a:srgbClr val="100F0D"/>
                </a:solidFill>
                <a:latin typeface="Aileron Regular"/>
              </a:rPr>
              <a:t>njihovu</a:t>
            </a:r>
            <a:r>
              <a:rPr lang="en-US" sz="2654" i="1" dirty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i="1" dirty="0" err="1">
                <a:solidFill>
                  <a:srgbClr val="100F0D"/>
                </a:solidFill>
                <a:latin typeface="Aileron Regular"/>
              </a:rPr>
              <a:t>čuvanju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.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>
                <a:solidFill>
                  <a:srgbClr val="100F0D"/>
                </a:solidFill>
                <a:latin typeface="Aileron Regular"/>
                <a:hlinkClick r:id="rId7"/>
              </a:rPr>
              <a:t>https://eur-lex.europa.eu/legal-content/HR/TXT/PDF/?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  <a:hlinkClick r:id="rId7"/>
              </a:rPr>
              <a:t>uri=CELEX:32018H0790&amp;from=HR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en-US" sz="2654" dirty="0" smtClean="0">
                <a:solidFill>
                  <a:srgbClr val="100F0D"/>
                </a:solidFill>
                <a:latin typeface="Aileron Regular"/>
              </a:rPr>
              <a:t> </a:t>
            </a:r>
            <a:r>
              <a:rPr lang="hr-HR" sz="2654" dirty="0" smtClean="0">
                <a:solidFill>
                  <a:srgbClr val="100F0D"/>
                </a:solidFill>
                <a:latin typeface="Aileron Regular"/>
              </a:rPr>
              <a:t> </a:t>
            </a:r>
            <a:endParaRPr lang="en-US" sz="2654" dirty="0">
              <a:solidFill>
                <a:srgbClr val="100F0D"/>
              </a:solidFill>
              <a:latin typeface="Aileron Regular"/>
            </a:endParaRPr>
          </a:p>
          <a:p>
            <a:pPr algn="l">
              <a:lnSpc>
                <a:spcPts val="3716"/>
              </a:lnSpc>
            </a:pPr>
            <a:endParaRPr lang="en-US" sz="2654" dirty="0">
              <a:solidFill>
                <a:srgbClr val="100F0D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591" y="1518264"/>
            <a:ext cx="15140355" cy="7250472"/>
            <a:chOff x="0" y="0"/>
            <a:chExt cx="20187139" cy="9667296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20187139" cy="11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4"/>
                </a:lnSpc>
              </a:pPr>
              <a:r>
                <a:rPr lang="en-US" sz="5657" spc="169">
                  <a:solidFill>
                    <a:srgbClr val="37C9EF"/>
                  </a:solidFill>
                  <a:latin typeface="Aileron Heavy Bold"/>
                </a:rPr>
                <a:t>Otvorena znanost?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81567"/>
              <a:ext cx="20187139" cy="8285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pomak od standardnih načina objavljivanja istraživačkih rezultata u znanstvenim publikacijama prema dijeljenju i korištenju dostupnog znanja u što ranijoj fazi istraživačkog procesa</a:t>
              </a:r>
            </a:p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mijenja način provođenja znanstvenih istraživanja, pristupa i korištenja rezultata, a javljaju se novi načini znanstvene razmjene i suradnje</a:t>
              </a:r>
            </a:p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otvara put za unaprjeđeno povezivanje interdisciplinarnih istraživanja, što je ključno za rješavanje složenih istraživačkih pitanja i društvenih izazova</a:t>
              </a:r>
            </a:p>
            <a:p>
              <a:pPr>
                <a:lnSpc>
                  <a:spcPts val="4819"/>
                </a:lnSpc>
              </a:pPr>
              <a:endParaRPr lang="en-US" sz="3327" spc="166">
                <a:solidFill>
                  <a:srgbClr val="100F0D"/>
                </a:solidFill>
                <a:latin typeface="Aileron Regula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06697" y="6615281"/>
            <a:ext cx="3158579" cy="28861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26712" y="2395945"/>
            <a:ext cx="15075097" cy="772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učinkovitost 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smanjuje se potreba za nepotrebnim umnožavanjem istraživanja 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više istraživanja na temelju istih podataka 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pridonosi se poboljšanju kvalitete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ponovljivost i validacija rezultata --&gt; pomaže u borbi protiv znanstvene prijevare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ubrzan znanstveni napredak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pogoduje gospodarskom rastu i inovacijama</a:t>
            </a:r>
          </a:p>
          <a:p>
            <a:pPr>
              <a:lnSpc>
                <a:spcPts val="5460"/>
              </a:lnSpc>
            </a:pPr>
            <a:endParaRPr lang="en-US" sz="400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5119"/>
              </a:lnSpc>
            </a:pPr>
            <a:endParaRPr lang="en-US" sz="400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6712" y="904875"/>
            <a:ext cx="6987506" cy="108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62"/>
              </a:lnSpc>
            </a:pPr>
            <a:r>
              <a:rPr lang="en-US" sz="6330">
                <a:solidFill>
                  <a:srgbClr val="37C9EF"/>
                </a:solidFill>
                <a:latin typeface="Aileron Heavy"/>
              </a:rPr>
              <a:t>Zašto?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6105" y="1138903"/>
            <a:ext cx="13845761" cy="6781956"/>
            <a:chOff x="0" y="0"/>
            <a:chExt cx="18461014" cy="9042608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8461014" cy="1092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15189"/>
              <a:ext cx="18461014" cy="782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6"/>
                </a:lnSpc>
              </a:pPr>
              <a:r>
                <a:rPr lang="en-US" sz="4004" spc="200">
                  <a:solidFill>
                    <a:srgbClr val="333333"/>
                  </a:solidFill>
                  <a:latin typeface="Aileron Regular"/>
                </a:rPr>
                <a:t>„</a:t>
              </a:r>
              <a:r>
                <a:rPr lang="en-US" sz="4004" spc="200">
                  <a:solidFill>
                    <a:srgbClr val="37C9EF"/>
                  </a:solidFill>
                  <a:latin typeface="Aileron Regular Bold"/>
                </a:rPr>
                <a:t>Otvoreni pristup</a:t>
              </a:r>
              <a:r>
                <a:rPr lang="en-US" sz="4004" spc="200">
                  <a:solidFill>
                    <a:srgbClr val="333333"/>
                  </a:solidFill>
                  <a:latin typeface="Aileron Regular"/>
                </a:rPr>
                <a:t> </a:t>
              </a:r>
              <a:r>
                <a:rPr lang="en-US" sz="4004" spc="200">
                  <a:solidFill>
                    <a:srgbClr val="000000"/>
                  </a:solidFill>
                  <a:latin typeface="Aileron Regular"/>
                </a:rPr>
                <a:t>je slobodan, besplatan i neometan mrežni pristup digitalnim znanstvenim informacijama koji omogućava čitanje, pohranjivanje, distribuciju, pretraživanje, dohvaćanje, indeskiranje i/ili drugo zakonito korištenje”</a:t>
              </a:r>
            </a:p>
            <a:p>
              <a:pPr>
                <a:lnSpc>
                  <a:spcPts val="5556"/>
                </a:lnSpc>
              </a:pPr>
              <a:endParaRPr lang="en-US" sz="4004" spc="200">
                <a:solidFill>
                  <a:srgbClr val="000000"/>
                </a:solidFill>
                <a:latin typeface="Aileron Regular"/>
              </a:endParaRPr>
            </a:p>
            <a:p>
              <a:pPr>
                <a:lnSpc>
                  <a:spcPts val="5556"/>
                </a:lnSpc>
              </a:pPr>
              <a:r>
                <a:rPr lang="en-US" sz="3704" spc="85">
                  <a:solidFill>
                    <a:srgbClr val="000000"/>
                  </a:solidFill>
                  <a:latin typeface="Arimo Italics"/>
                </a:rPr>
                <a:t>Hrvatska deklaracija o otvorenom pristupu, 2012. </a:t>
              </a:r>
            </a:p>
            <a:p>
              <a:pPr>
                <a:lnSpc>
                  <a:spcPts val="5556"/>
                </a:lnSpc>
              </a:pPr>
              <a:endParaRPr lang="en-US" sz="3704" spc="85">
                <a:solidFill>
                  <a:srgbClr val="000000"/>
                </a:solidFill>
                <a:latin typeface="Arimo Itali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11205" y="6227395"/>
            <a:ext cx="1654326" cy="2593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režni medijski sadržaji 2" title="Open Access Explained!">
            <a:hlinkClick r:id="" action="ppaction://media"/>
            <a:extLst>
              <a:ext uri="{FF2B5EF4-FFF2-40B4-BE49-F238E27FC236}">
                <a16:creationId xmlns:a16="http://schemas.microsoft.com/office/drawing/2014/main" id="{2FDD0C92-4866-40CF-B5A6-244E670403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0000" y="571500"/>
            <a:ext cx="15748000" cy="88582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D1E5FEC-2C2C-452A-9D0D-8E46D28B9108}"/>
              </a:ext>
            </a:extLst>
          </p:cNvPr>
          <p:cNvSpPr txBox="1"/>
          <p:nvPr/>
        </p:nvSpPr>
        <p:spPr>
          <a:xfrm>
            <a:off x="3086100" y="9572625"/>
            <a:ext cx="121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Open Access </a:t>
            </a:r>
            <a:r>
              <a:rPr lang="hr-HR" sz="2400" dirty="0" err="1"/>
              <a:t>Explained</a:t>
            </a:r>
            <a:r>
              <a:rPr lang="hr-HR" sz="2400" dirty="0"/>
              <a:t>. </a:t>
            </a:r>
            <a:r>
              <a:rPr lang="en-US" sz="2400" dirty="0"/>
              <a:t>Piled Higher and Deeper (PHD Comics)</a:t>
            </a:r>
            <a:r>
              <a:rPr lang="hr-HR" sz="2400" dirty="0"/>
              <a:t>: https://youtu.be/L5rVH1KGBCY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236805" y="6785265"/>
            <a:ext cx="2587493" cy="25874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6450" y="1453186"/>
            <a:ext cx="12750947" cy="7919572"/>
            <a:chOff x="0" y="0"/>
            <a:chExt cx="17001263" cy="105594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7001263" cy="101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40"/>
                </a:lnSpc>
              </a:pPr>
              <a:r>
                <a:rPr lang="en-US" sz="4723" spc="141">
                  <a:solidFill>
                    <a:srgbClr val="37C9EF"/>
                  </a:solidFill>
                  <a:latin typeface="Aileron Heavy"/>
                </a:rPr>
                <a:t>Cilj politika otvorenog pristupa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28360"/>
              <a:ext cx="17001263" cy="9431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"/>
                </a:rPr>
                <a:t>"istraživačima i široj javnosti pružiti besplatan pristup stručno recenziranim znanstvenim publikacijama, istraživačkim podacima i drugim rezultatima istraživanja na otvoren i nediskriminirajući način, i to što je ranije moguće u postupku njihova širenja, te omogućiti uporabu i ponovnu uporabu rezultata znanstvenih istraživanja." </a:t>
              </a:r>
            </a:p>
            <a:p>
              <a:pPr>
                <a:lnSpc>
                  <a:spcPts val="5117"/>
                </a:lnSpc>
              </a:pPr>
              <a:endParaRPr lang="en-US" sz="3411" spc="170">
                <a:solidFill>
                  <a:srgbClr val="000000"/>
                </a:solidFill>
                <a:latin typeface="Aileron Regular"/>
              </a:endParaRPr>
            </a:p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"/>
                </a:rPr>
                <a:t> </a:t>
              </a:r>
            </a:p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 Italics"/>
                </a:rPr>
                <a:t>PREPORUKA KOMISIJE (EU) 2018/790 оd 25. travnja 2018. o pristupu znanstvenim informacijama i njihovu čuvanju</a:t>
              </a:r>
            </a:p>
            <a:p>
              <a:pPr>
                <a:lnSpc>
                  <a:spcPts val="5117"/>
                </a:lnSpc>
              </a:pPr>
              <a:endParaRPr lang="en-US" sz="3411" spc="170">
                <a:solidFill>
                  <a:srgbClr val="000000"/>
                </a:solidFill>
                <a:latin typeface="Aileron Regular Itali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6643153" y="6938312"/>
            <a:ext cx="3054598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PITCH DECK V 1.0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00833" y="802967"/>
            <a:ext cx="11686761" cy="8654462"/>
            <a:chOff x="0" y="0"/>
            <a:chExt cx="4831810" cy="35781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31810" cy="3578128"/>
            </a:xfrm>
            <a:custGeom>
              <a:avLst/>
              <a:gdLst/>
              <a:ahLst/>
              <a:cxnLst/>
              <a:rect l="l" t="t" r="r" b="b"/>
              <a:pathLst>
                <a:path w="4831810" h="3578128">
                  <a:moveTo>
                    <a:pt x="4707350" y="3578127"/>
                  </a:moveTo>
                  <a:lnTo>
                    <a:pt x="124460" y="3578127"/>
                  </a:lnTo>
                  <a:cubicBezTo>
                    <a:pt x="55880" y="3578127"/>
                    <a:pt x="0" y="3522247"/>
                    <a:pt x="0" y="3453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7350" y="0"/>
                  </a:lnTo>
                  <a:cubicBezTo>
                    <a:pt x="4775930" y="0"/>
                    <a:pt x="4831810" y="55880"/>
                    <a:pt x="4831810" y="124460"/>
                  </a:cubicBezTo>
                  <a:lnTo>
                    <a:pt x="4831810" y="3453667"/>
                  </a:lnTo>
                  <a:cubicBezTo>
                    <a:pt x="4831810" y="3522248"/>
                    <a:pt x="4775930" y="3578128"/>
                    <a:pt x="4707350" y="3578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65013" y="829571"/>
            <a:ext cx="11173074" cy="8627858"/>
            <a:chOff x="0" y="0"/>
            <a:chExt cx="4619430" cy="3567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19430" cy="3567128"/>
            </a:xfrm>
            <a:custGeom>
              <a:avLst/>
              <a:gdLst/>
              <a:ahLst/>
              <a:cxnLst/>
              <a:rect l="l" t="t" r="r" b="b"/>
              <a:pathLst>
                <a:path w="4619430" h="3567128">
                  <a:moveTo>
                    <a:pt x="4494970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4970" y="0"/>
                  </a:lnTo>
                  <a:cubicBezTo>
                    <a:pt x="4563550" y="0"/>
                    <a:pt x="4619430" y="55880"/>
                    <a:pt x="4619430" y="124460"/>
                  </a:cubicBezTo>
                  <a:lnTo>
                    <a:pt x="4619430" y="3442668"/>
                  </a:lnTo>
                  <a:cubicBezTo>
                    <a:pt x="4619430" y="3511248"/>
                    <a:pt x="4563550" y="3567128"/>
                    <a:pt x="4494970" y="356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26018" y="1119735"/>
            <a:ext cx="9573124" cy="8040684"/>
            <a:chOff x="0" y="0"/>
            <a:chExt cx="12764166" cy="10720912"/>
          </a:xfrm>
        </p:grpSpPr>
        <p:sp>
          <p:nvSpPr>
            <p:cNvPr id="8" name="TextBox 8"/>
            <p:cNvSpPr txBox="1"/>
            <p:nvPr/>
          </p:nvSpPr>
          <p:spPr>
            <a:xfrm>
              <a:off x="0" y="922583"/>
              <a:ext cx="12764166" cy="137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veća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vidljivost 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= veća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citiranost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ubrzanje cjelokupnog znanstvenog ciklusa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Autor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0711"/>
              <a:ext cx="12764166" cy="277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okuplja znanstveni, obrazovni i stručni rad na jednom mjestu i predstavlja ga akademskoj zajednici, financijerima i javnosti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vidljivost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kvaliteta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umrežavanje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pozicioniranje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731928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Ustanova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944305"/>
              <a:ext cx="12764166" cy="277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upoznavanje i razumijevanje znanstvene zajednice -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popularizacija znanosti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brži protok znanja između znanstvene zajednice i industrije -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 gospodarski razvoj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945522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Zajednica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6538985" y="8537985"/>
            <a:ext cx="720315" cy="720315"/>
            <a:chOff x="0" y="0"/>
            <a:chExt cx="960421" cy="96042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1028700" y="3611942"/>
            <a:ext cx="5736313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E9E9E9"/>
                </a:solidFill>
                <a:latin typeface="Aileron Heavy"/>
              </a:rPr>
              <a:t>Zašto?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036662"/>
            <a:ext cx="3954643" cy="34207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1550" y="2225437"/>
            <a:ext cx="16311563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988219" y="4825089"/>
            <a:ext cx="1631156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3465">
            <a:off x="1028696" y="8236989"/>
            <a:ext cx="1627109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88219" y="6477443"/>
            <a:ext cx="1628775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18188">
            <a:off x="-2046130" y="5235313"/>
            <a:ext cx="606746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14244579" y="5247303"/>
            <a:ext cx="604373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45738" y="295445"/>
            <a:ext cx="1919869" cy="167268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5788">
            <a:off x="3637961" y="5647789"/>
            <a:ext cx="5242684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246856" y="7129130"/>
            <a:ext cx="4880094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Aileron Regular"/>
              </a:rPr>
              <a:t>Amiad, 2021.</a:t>
            </a:r>
            <a:r>
              <a:rPr lang="en-US" sz="3999" spc="-12">
                <a:solidFill>
                  <a:srgbClr val="000000"/>
                </a:solidFill>
                <a:latin typeface="Arimo"/>
              </a:rPr>
              <a:t> </a:t>
            </a:r>
            <a:r>
              <a:rPr lang="en-US" sz="3999" spc="-39">
                <a:solidFill>
                  <a:srgbClr val="000000"/>
                </a:solidFill>
                <a:latin typeface="Aileron Regular"/>
              </a:rPr>
              <a:t>***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69885" y="3345737"/>
            <a:ext cx="10451430" cy="112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40">
                <a:solidFill>
                  <a:srgbClr val="000000"/>
                </a:solidFill>
                <a:latin typeface="Aileron Regular"/>
              </a:rPr>
              <a:t>Citiranost članaka u otvorenom pristupu porasla je između 250% i 580 %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78702" y="6875180"/>
            <a:ext cx="10832265" cy="167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-39">
                <a:solidFill>
                  <a:srgbClr val="000000"/>
                </a:solidFill>
                <a:latin typeface="Aileron Regular"/>
              </a:rPr>
              <a:t>Prednost citiranja članaka u otvorenom pristupu, porast broja članka u otvorenom pristupu </a:t>
            </a:r>
          </a:p>
          <a:p>
            <a:pPr algn="ctr">
              <a:lnSpc>
                <a:spcPts val="4399"/>
              </a:lnSpc>
              <a:spcBef>
                <a:spcPct val="0"/>
              </a:spcBef>
            </a:pPr>
            <a:endParaRPr lang="en-US" sz="3999" spc="-39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27899" y="314325"/>
            <a:ext cx="7901607" cy="128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E4E8EA"/>
                </a:solidFill>
                <a:latin typeface="Aileron Heavy"/>
              </a:rPr>
              <a:t>Iz literature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964406" y="3050263"/>
            <a:ext cx="16278225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971550" y="2364423"/>
            <a:ext cx="16230600" cy="6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ileron Regular"/>
              </a:rPr>
              <a:t>Citatna prednost članaka: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" y="8696272"/>
            <a:ext cx="16311563" cy="106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8"/>
              </a:lnSpc>
            </a:pPr>
            <a:r>
              <a:rPr lang="en-US" sz="2091">
                <a:solidFill>
                  <a:srgbClr val="000000"/>
                </a:solidFill>
                <a:latin typeface="Aileron Regular"/>
              </a:rPr>
              <a:t>*fizika</a:t>
            </a:r>
          </a:p>
          <a:p>
            <a:pPr>
              <a:lnSpc>
                <a:spcPts val="2789"/>
              </a:lnSpc>
            </a:pPr>
            <a:r>
              <a:rPr lang="en-US" sz="1992">
                <a:solidFill>
                  <a:srgbClr val="000000"/>
                </a:solidFill>
                <a:latin typeface="Aileron Regular"/>
              </a:rPr>
              <a:t>** inženjerstvo, biologija, biomedicina, kemija, psihologija, matematika, klinička medicina, zdravlje, fizika, društvene znanosti, znanosti o zemlji</a:t>
            </a:r>
          </a:p>
          <a:p>
            <a:pPr>
              <a:lnSpc>
                <a:spcPts val="2789"/>
              </a:lnSpc>
            </a:pPr>
            <a:r>
              <a:rPr lang="en-US" sz="1992">
                <a:solidFill>
                  <a:srgbClr val="000000"/>
                </a:solidFill>
                <a:latin typeface="Aileron Regular"/>
              </a:rPr>
              <a:t> ***računalna znanost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69885" y="5172075"/>
            <a:ext cx="10394657" cy="113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40">
                <a:solidFill>
                  <a:srgbClr val="000000"/>
                </a:solidFill>
                <a:latin typeface="Aileron Regular"/>
              </a:rPr>
              <a:t>Utvrđeno je povećanje citiranosti, posebno za visoko citirane članke.</a:t>
            </a:r>
            <a:r>
              <a:rPr lang="en-US" sz="4000" spc="-12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73808" y="3621962"/>
            <a:ext cx="5226189" cy="574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40">
                <a:solidFill>
                  <a:srgbClr val="000000"/>
                </a:solidFill>
                <a:latin typeface="Aileron Regular"/>
              </a:rPr>
              <a:t>Harnad ,</a:t>
            </a:r>
            <a:r>
              <a:rPr lang="en-US" sz="4000" spc="-12">
                <a:solidFill>
                  <a:srgbClr val="000000"/>
                </a:solidFill>
                <a:latin typeface="Arimo"/>
              </a:rPr>
              <a:t>2005.*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3552" y="5125502"/>
            <a:ext cx="5106701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Aileron Regular"/>
              </a:rPr>
              <a:t>Gargouri, Hajjem, Larivière et al., 2010.**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1134</Words>
  <Application>Microsoft Office PowerPoint</Application>
  <PresentationFormat>Custom</PresentationFormat>
  <Paragraphs>133</Paragraphs>
  <Slides>22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Inknut Antiqua Medium Bold</vt:lpstr>
      <vt:lpstr>Calibri</vt:lpstr>
      <vt:lpstr>Aileron Regular Bold</vt:lpstr>
      <vt:lpstr>Aileron Regular</vt:lpstr>
      <vt:lpstr>Aileron Regular Italics</vt:lpstr>
      <vt:lpstr>Arimo</vt:lpstr>
      <vt:lpstr>Space Mono</vt:lpstr>
      <vt:lpstr>Aileron Heavy</vt:lpstr>
      <vt:lpstr>Aileron Heavy Bold</vt:lpstr>
      <vt:lpstr>Arimo Italics</vt:lpstr>
      <vt:lpstr>Muli Regular</vt:lpstr>
      <vt:lpstr>Muli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OA_FESB</dc:title>
  <cp:lastModifiedBy>Barbara Konjevod</cp:lastModifiedBy>
  <cp:revision>6</cp:revision>
  <dcterms:created xsi:type="dcterms:W3CDTF">2006-08-16T00:00:00Z</dcterms:created>
  <dcterms:modified xsi:type="dcterms:W3CDTF">2022-01-27T08:00:47Z</dcterms:modified>
  <dc:identifier>DAEyf8f0f3Q</dc:identifier>
</cp:coreProperties>
</file>